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Libre Franklin"/>
      <p:regular r:id="rId23"/>
      <p:bold r:id="rId24"/>
      <p:italic r:id="rId25"/>
      <p:boldItalic r:id="rId26"/>
    </p:embeddedFont>
    <p:embeddedFont>
      <p:font typeface="Franklin Gothic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8" roundtripDataSignature="AMtx7miKYyINwBEBHdjco/13eNDvRkzA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LibreFranklin-bold.fntdata"/><Relationship Id="rId23" Type="http://schemas.openxmlformats.org/officeDocument/2006/relationships/font" Target="fonts/LibreFranklin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ibreFranklin-boldItalic.fntdata"/><Relationship Id="rId25" Type="http://schemas.openxmlformats.org/officeDocument/2006/relationships/font" Target="fonts/LibreFranklin-italic.fntdata"/><Relationship Id="rId28" Type="http://customschemas.google.com/relationships/presentationmetadata" Target="metadata"/><Relationship Id="rId27" Type="http://schemas.openxmlformats.org/officeDocument/2006/relationships/font" Target="fonts/FranklinGothic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gif>
</file>

<file path=ppt/media/image14.png>
</file>

<file path=ppt/media/image15.png>
</file>

<file path=ppt/media/image2.png>
</file>

<file path=ppt/media/image3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56412e88ea_0_1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256412e88ea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6412e88ea_0_1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256412e88ea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e47f411fb0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e47f411fb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56412e88ea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256412e88e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47f411fb0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e47f411fb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e47f411fb0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e47f411fb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56412e88ea_0_1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256412e88e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4c7871c447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14c7871c44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9" name="Google Shape;17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e4272a132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g1e4272a13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09c0fa493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1e09c0fa49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6412e88ea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256412e88e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56412e88ea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g256412e88e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6412e88ea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256412e88e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56412e88ea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256412e88ea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6412e88ea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256412e88e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56412e88ea_0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256412e88e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>
  <p:cSld name="1_Em Branco 3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55"/>
          <p:cNvSpPr/>
          <p:nvPr>
            <p:ph idx="2" type="pic"/>
          </p:nvPr>
        </p:nvSpPr>
        <p:spPr>
          <a:xfrm>
            <a:off x="855600" y="829967"/>
            <a:ext cx="2804862" cy="26863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55"/>
          <p:cNvSpPr txBox="1"/>
          <p:nvPr>
            <p:ph idx="1" type="body"/>
          </p:nvPr>
        </p:nvSpPr>
        <p:spPr>
          <a:xfrm>
            <a:off x="4005323" y="829967"/>
            <a:ext cx="4283077" cy="26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4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56"/>
          <p:cNvSpPr/>
          <p:nvPr>
            <p:ph idx="2" type="pic"/>
          </p:nvPr>
        </p:nvSpPr>
        <p:spPr>
          <a:xfrm>
            <a:off x="1181099" y="454819"/>
            <a:ext cx="1901825" cy="1736725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56"/>
          <p:cNvSpPr/>
          <p:nvPr>
            <p:ph idx="3" type="pic"/>
          </p:nvPr>
        </p:nvSpPr>
        <p:spPr>
          <a:xfrm>
            <a:off x="3501346" y="454819"/>
            <a:ext cx="1901825" cy="1736725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56"/>
          <p:cNvSpPr/>
          <p:nvPr>
            <p:ph idx="4" type="pic"/>
          </p:nvPr>
        </p:nvSpPr>
        <p:spPr>
          <a:xfrm>
            <a:off x="5821593" y="454818"/>
            <a:ext cx="1901825" cy="1736725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56"/>
          <p:cNvSpPr txBox="1"/>
          <p:nvPr>
            <p:ph idx="1" type="body"/>
          </p:nvPr>
        </p:nvSpPr>
        <p:spPr>
          <a:xfrm>
            <a:off x="1181100" y="2352675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52" name="Google Shape;52;p56"/>
          <p:cNvSpPr txBox="1"/>
          <p:nvPr>
            <p:ph idx="5" type="body"/>
          </p:nvPr>
        </p:nvSpPr>
        <p:spPr>
          <a:xfrm>
            <a:off x="3501346" y="2361130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53" name="Google Shape;53;p56"/>
          <p:cNvSpPr txBox="1"/>
          <p:nvPr>
            <p:ph idx="6" type="body"/>
          </p:nvPr>
        </p:nvSpPr>
        <p:spPr>
          <a:xfrm>
            <a:off x="5821593" y="2417531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5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7"/>
          <p:cNvSpPr/>
          <p:nvPr>
            <p:ph idx="2" type="pic"/>
          </p:nvPr>
        </p:nvSpPr>
        <p:spPr>
          <a:xfrm>
            <a:off x="1181099" y="454818"/>
            <a:ext cx="1747296" cy="1736727"/>
          </a:xfrm>
          <a:prstGeom prst="ellipse">
            <a:avLst/>
          </a:prstGeom>
          <a:noFill/>
          <a:ln>
            <a:noFill/>
          </a:ln>
        </p:spPr>
      </p:sp>
      <p:sp>
        <p:nvSpPr>
          <p:cNvPr id="57" name="Google Shape;57;p57"/>
          <p:cNvSpPr txBox="1"/>
          <p:nvPr>
            <p:ph idx="1" type="body"/>
          </p:nvPr>
        </p:nvSpPr>
        <p:spPr>
          <a:xfrm>
            <a:off x="1181100" y="2352675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58" name="Google Shape;58;p57"/>
          <p:cNvSpPr txBox="1"/>
          <p:nvPr>
            <p:ph idx="3" type="body"/>
          </p:nvPr>
        </p:nvSpPr>
        <p:spPr>
          <a:xfrm>
            <a:off x="3501346" y="2361130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59" name="Google Shape;59;p57"/>
          <p:cNvSpPr txBox="1"/>
          <p:nvPr>
            <p:ph idx="4" type="body"/>
          </p:nvPr>
        </p:nvSpPr>
        <p:spPr>
          <a:xfrm>
            <a:off x="5821593" y="2417531"/>
            <a:ext cx="1901825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60" name="Google Shape;60;p57"/>
          <p:cNvSpPr/>
          <p:nvPr>
            <p:ph idx="5" type="pic"/>
          </p:nvPr>
        </p:nvSpPr>
        <p:spPr>
          <a:xfrm>
            <a:off x="3578610" y="454818"/>
            <a:ext cx="1747296" cy="1736727"/>
          </a:xfrm>
          <a:prstGeom prst="ellipse">
            <a:avLst/>
          </a:prstGeom>
          <a:noFill/>
          <a:ln>
            <a:noFill/>
          </a:ln>
        </p:spPr>
      </p:sp>
      <p:sp>
        <p:nvSpPr>
          <p:cNvPr id="61" name="Google Shape;61;p57"/>
          <p:cNvSpPr/>
          <p:nvPr>
            <p:ph idx="6" type="pic"/>
          </p:nvPr>
        </p:nvSpPr>
        <p:spPr>
          <a:xfrm>
            <a:off x="5898857" y="454818"/>
            <a:ext cx="1747296" cy="1736727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6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58"/>
          <p:cNvSpPr/>
          <p:nvPr>
            <p:ph idx="2" type="pic"/>
          </p:nvPr>
        </p:nvSpPr>
        <p:spPr>
          <a:xfrm>
            <a:off x="1053537" y="398874"/>
            <a:ext cx="3275154" cy="3255343"/>
          </a:xfrm>
          <a:prstGeom prst="ellipse">
            <a:avLst/>
          </a:prstGeom>
          <a:noFill/>
          <a:ln>
            <a:noFill/>
          </a:ln>
        </p:spPr>
      </p:sp>
      <p:sp>
        <p:nvSpPr>
          <p:cNvPr id="65" name="Google Shape;65;p58"/>
          <p:cNvSpPr/>
          <p:nvPr>
            <p:ph idx="3" type="pic"/>
          </p:nvPr>
        </p:nvSpPr>
        <p:spPr>
          <a:xfrm>
            <a:off x="5098768" y="398873"/>
            <a:ext cx="3275154" cy="3255343"/>
          </a:xfrm>
          <a:prstGeom prst="ellipse">
            <a:avLst/>
          </a:prstGeom>
          <a:noFill/>
          <a:ln>
            <a:noFill/>
          </a:ln>
        </p:spPr>
      </p:sp>
      <p:sp>
        <p:nvSpPr>
          <p:cNvPr id="66" name="Google Shape;66;p58"/>
          <p:cNvSpPr txBox="1"/>
          <p:nvPr>
            <p:ph idx="1" type="body"/>
          </p:nvPr>
        </p:nvSpPr>
        <p:spPr>
          <a:xfrm>
            <a:off x="1054100" y="3773488"/>
            <a:ext cx="3413125" cy="544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67" name="Google Shape;67;p58"/>
          <p:cNvSpPr txBox="1"/>
          <p:nvPr>
            <p:ph idx="4" type="body"/>
          </p:nvPr>
        </p:nvSpPr>
        <p:spPr>
          <a:xfrm>
            <a:off x="5175250" y="3773488"/>
            <a:ext cx="3413125" cy="544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7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59"/>
          <p:cNvSpPr/>
          <p:nvPr>
            <p:ph idx="2" type="pic"/>
          </p:nvPr>
        </p:nvSpPr>
        <p:spPr>
          <a:xfrm>
            <a:off x="4572000" y="468704"/>
            <a:ext cx="4377129" cy="1582759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59"/>
          <p:cNvSpPr txBox="1"/>
          <p:nvPr>
            <p:ph idx="1" type="body"/>
          </p:nvPr>
        </p:nvSpPr>
        <p:spPr>
          <a:xfrm>
            <a:off x="417328" y="468704"/>
            <a:ext cx="3629538" cy="33119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2" name="Google Shape;72;p59"/>
          <p:cNvSpPr/>
          <p:nvPr>
            <p:ph idx="3" type="pic"/>
          </p:nvPr>
        </p:nvSpPr>
        <p:spPr>
          <a:xfrm>
            <a:off x="4572000" y="2520167"/>
            <a:ext cx="4377129" cy="158275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8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60"/>
          <p:cNvSpPr txBox="1"/>
          <p:nvPr>
            <p:ph idx="1" type="body"/>
          </p:nvPr>
        </p:nvSpPr>
        <p:spPr>
          <a:xfrm>
            <a:off x="322564" y="236547"/>
            <a:ext cx="3920360" cy="1806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6" name="Google Shape;76;p60"/>
          <p:cNvSpPr txBox="1"/>
          <p:nvPr>
            <p:ph idx="2" type="body"/>
          </p:nvPr>
        </p:nvSpPr>
        <p:spPr>
          <a:xfrm>
            <a:off x="4745010" y="2426056"/>
            <a:ext cx="3801903" cy="1806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7" name="Google Shape;77;p60"/>
          <p:cNvSpPr/>
          <p:nvPr>
            <p:ph idx="3" type="pic"/>
          </p:nvPr>
        </p:nvSpPr>
        <p:spPr>
          <a:xfrm>
            <a:off x="4685014" y="236548"/>
            <a:ext cx="3861897" cy="1806895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60"/>
          <p:cNvSpPr/>
          <p:nvPr>
            <p:ph idx="4" type="pic"/>
          </p:nvPr>
        </p:nvSpPr>
        <p:spPr>
          <a:xfrm>
            <a:off x="322564" y="2426056"/>
            <a:ext cx="3920360" cy="180689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/>
          <p:nvPr>
            <p:ph idx="1" type="body"/>
          </p:nvPr>
        </p:nvSpPr>
        <p:spPr>
          <a:xfrm>
            <a:off x="1122362" y="960096"/>
            <a:ext cx="7176686" cy="2767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2F2F2"/>
              </a:buClr>
              <a:buSzPts val="2100"/>
              <a:buFont typeface="Noto Sans Symbols"/>
              <a:buChar char="▪"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Noto Sans Symbols"/>
              <a:buChar char="▪"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9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61"/>
          <p:cNvSpPr txBox="1"/>
          <p:nvPr>
            <p:ph idx="1" type="body"/>
          </p:nvPr>
        </p:nvSpPr>
        <p:spPr>
          <a:xfrm>
            <a:off x="300560" y="3112988"/>
            <a:ext cx="5394185" cy="1146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70C0"/>
              </a:buClr>
              <a:buSzPts val="2100"/>
              <a:buFont typeface="Noto Sans Symbols"/>
              <a:buChar char="▪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16" name="Google Shape;16;p61"/>
          <p:cNvSpPr/>
          <p:nvPr>
            <p:ph idx="2" type="pic"/>
          </p:nvPr>
        </p:nvSpPr>
        <p:spPr>
          <a:xfrm>
            <a:off x="300038" y="485775"/>
            <a:ext cx="5394325" cy="2362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>
  <p:cSld name="1_Duas Partes de Conteúdo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52"/>
          <p:cNvPicPr preferRelativeResize="0"/>
          <p:nvPr/>
        </p:nvPicPr>
        <p:blipFill rotWithShape="1">
          <a:blip r:embed="rId3">
            <a:alphaModFix/>
          </a:blip>
          <a:srcRect b="33333" l="14254" r="13898" t="19174"/>
          <a:stretch/>
        </p:blipFill>
        <p:spPr>
          <a:xfrm>
            <a:off x="-109591" y="-385227"/>
            <a:ext cx="2790826" cy="257086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0"/>
              </a:srgbClr>
            </a:outerShdw>
          </a:effectLst>
        </p:spPr>
      </p:pic>
      <p:sp>
        <p:nvSpPr>
          <p:cNvPr id="20" name="Google Shape;20;p52"/>
          <p:cNvSpPr txBox="1"/>
          <p:nvPr>
            <p:ph idx="1" type="body"/>
          </p:nvPr>
        </p:nvSpPr>
        <p:spPr>
          <a:xfrm>
            <a:off x="2903434" y="3612001"/>
            <a:ext cx="5187264" cy="271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b="0" sz="1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1" name="Google Shape;21;p52"/>
          <p:cNvSpPr txBox="1"/>
          <p:nvPr>
            <p:ph type="title"/>
          </p:nvPr>
        </p:nvSpPr>
        <p:spPr>
          <a:xfrm>
            <a:off x="2903433" y="759264"/>
            <a:ext cx="5187265" cy="2852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b="1" sz="50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3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4"/>
          <p:cNvSpPr txBox="1"/>
          <p:nvPr>
            <p:ph idx="1" type="body"/>
          </p:nvPr>
        </p:nvSpPr>
        <p:spPr>
          <a:xfrm>
            <a:off x="798271" y="832774"/>
            <a:ext cx="7709121" cy="3195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70C0"/>
              </a:buClr>
              <a:buSzPts val="2100"/>
              <a:buFont typeface="Noto Sans Symbols"/>
              <a:buChar char="▪"/>
              <a:defRPr sz="32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  <a:defRPr sz="2800"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0"/>
          <p:cNvPicPr preferRelativeResize="0"/>
          <p:nvPr/>
        </p:nvPicPr>
        <p:blipFill rotWithShape="1">
          <a:blip r:embed="rId3">
            <a:alphaModFix/>
          </a:blip>
          <a:srcRect b="33333" l="14254" r="13898" t="19174"/>
          <a:stretch/>
        </p:blipFill>
        <p:spPr>
          <a:xfrm>
            <a:off x="-109591" y="-385227"/>
            <a:ext cx="2790826" cy="257086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0"/>
              </a:srgbClr>
            </a:outerShdw>
          </a:effectLst>
        </p:spPr>
      </p:pic>
      <p:sp>
        <p:nvSpPr>
          <p:cNvPr id="28" name="Google Shape;28;p50"/>
          <p:cNvSpPr txBox="1"/>
          <p:nvPr>
            <p:ph idx="1" type="body"/>
          </p:nvPr>
        </p:nvSpPr>
        <p:spPr>
          <a:xfrm>
            <a:off x="2903434" y="3612001"/>
            <a:ext cx="5187264" cy="271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b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9" name="Google Shape;29;p50"/>
          <p:cNvSpPr txBox="1"/>
          <p:nvPr>
            <p:ph type="title"/>
          </p:nvPr>
        </p:nvSpPr>
        <p:spPr>
          <a:xfrm>
            <a:off x="2903433" y="759264"/>
            <a:ext cx="5187265" cy="2852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b="1" sz="50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>
  <p:cSld name="1_Em Branco 2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3"/>
          <p:cNvSpPr txBox="1"/>
          <p:nvPr>
            <p:ph idx="1" type="body"/>
          </p:nvPr>
        </p:nvSpPr>
        <p:spPr>
          <a:xfrm>
            <a:off x="1122362" y="960096"/>
            <a:ext cx="6853237" cy="2767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70C0"/>
              </a:buClr>
              <a:buSzPts val="2100"/>
              <a:buFont typeface="Noto Sans Symbols"/>
              <a:buChar char="▪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>
  <p:cSld name="1_Cabeçalho da Seção 2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1"/>
          <p:cNvSpPr txBox="1"/>
          <p:nvPr>
            <p:ph idx="1" type="body"/>
          </p:nvPr>
        </p:nvSpPr>
        <p:spPr>
          <a:xfrm>
            <a:off x="508904" y="1098993"/>
            <a:ext cx="5394185" cy="2767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70C0"/>
              </a:buClr>
              <a:buSzPts val="2100"/>
              <a:buFont typeface="Noto Sans Symbols"/>
              <a:buChar char="▪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▪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8"/>
          <p:cNvPicPr preferRelativeResize="0"/>
          <p:nvPr/>
        </p:nvPicPr>
        <p:blipFill rotWithShape="1">
          <a:blip r:embed="rId2">
            <a:alphaModFix/>
          </a:blip>
          <a:srcRect b="0" l="49" r="49" t="0"/>
          <a:stretch/>
        </p:blipFill>
        <p:spPr>
          <a:xfrm>
            <a:off x="0" y="0"/>
            <a:ext cx="9144000" cy="5148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>
  <p:cSld name="1_Em Branco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49"/>
          <p:cNvSpPr/>
          <p:nvPr>
            <p:ph idx="2" type="pic"/>
          </p:nvPr>
        </p:nvSpPr>
        <p:spPr>
          <a:xfrm>
            <a:off x="855600" y="829967"/>
            <a:ext cx="2804862" cy="26863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49"/>
          <p:cNvSpPr/>
          <p:nvPr>
            <p:ph idx="3" type="pic"/>
          </p:nvPr>
        </p:nvSpPr>
        <p:spPr>
          <a:xfrm>
            <a:off x="4516062" y="829967"/>
            <a:ext cx="2804862" cy="2686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ufpr.br/~volmir/PO_II_10_caminho_minimo.pd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ime.usp.br/~pf/algoritmos_para_grafos/aulas/shortestpaths-alg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49" r="49" t="0"/>
          <a:stretch/>
        </p:blipFill>
        <p:spPr>
          <a:xfrm>
            <a:off x="0" y="0"/>
            <a:ext cx="9144000" cy="5148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6412e88ea_0_102"/>
          <p:cNvSpPr txBox="1"/>
          <p:nvPr>
            <p:ph idx="1" type="body"/>
          </p:nvPr>
        </p:nvSpPr>
        <p:spPr>
          <a:xfrm>
            <a:off x="2903434" y="3612001"/>
            <a:ext cx="51873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rPr lang="pt-BR"/>
              <a:t>Exemplo</a:t>
            </a:r>
            <a:endParaRPr/>
          </a:p>
        </p:txBody>
      </p:sp>
      <p:sp>
        <p:nvSpPr>
          <p:cNvPr id="138" name="Google Shape;138;g256412e88ea_0_102"/>
          <p:cNvSpPr txBox="1"/>
          <p:nvPr>
            <p:ph type="title"/>
          </p:nvPr>
        </p:nvSpPr>
        <p:spPr>
          <a:xfrm>
            <a:off x="2903433" y="759264"/>
            <a:ext cx="5187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pt-BR"/>
              <a:t>Algoritmo de Dijkstra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6412e88ea_0_107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empresa de delivery de comida solicitou uma aplicação onde o entregador recebe uma solicitação de entrega para realizar. A localização atual do motorista é representada a seguir pelo vértice número 1 (um) e o local de entrega está no vértice de número 5 (cinco).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e47f411fb0_0_13"/>
          <p:cNvSpPr txBox="1"/>
          <p:nvPr>
            <p:ph idx="1" type="body"/>
          </p:nvPr>
        </p:nvSpPr>
        <p:spPr>
          <a:xfrm>
            <a:off x="300560" y="3112988"/>
            <a:ext cx="5394300" cy="1146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62500"/>
          </a:bodyPr>
          <a:lstStyle/>
          <a:p>
            <a:pPr indent="0" lvl="0" marL="0" rtl="0" algn="just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O grafo acima exibe todas as rotas para alcançar o local de entrega a partir do ponto de partida, que é o restaurante. O destino da corrida é o vértice indicado pelo número 5 (cinco). As possíveis rotas são representadas pelos demais vértices que vão de 1 (um), que é a origem, a 4 (quatro).</a:t>
            </a:r>
            <a:endParaRPr/>
          </a:p>
        </p:txBody>
      </p:sp>
      <p:pic>
        <p:nvPicPr>
          <p:cNvPr id="149" name="Google Shape;149;g1e47f411fb0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950" y="394450"/>
            <a:ext cx="5363501" cy="244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6412e88ea_0_113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21945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Desenvolva um algoritmo que ajude o entregador escolher a melhor decisão de rota. </a:t>
            </a:r>
            <a:endParaRPr/>
          </a:p>
          <a:p>
            <a:pPr indent="-321945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 entregador quer uma estimativa de qual é a melhor rota até o destino da corrida. </a:t>
            </a:r>
            <a:endParaRPr/>
          </a:p>
          <a:p>
            <a:pPr indent="-321945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Foi feito um levantamento histórico do consumo médio das entregas passando por cada ponto de origem até o destino final.   </a:t>
            </a:r>
            <a:endParaRPr/>
          </a:p>
          <a:p>
            <a:pPr indent="-321945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Na figura do grafo, os vértices 1, 2, 3, 4 e 5 representam, respectivamente as rotas em que o entregador deve passar para chegar ao destino. </a:t>
            </a:r>
            <a:endParaRPr/>
          </a:p>
          <a:p>
            <a:pPr indent="-321945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 trajeto é representado pelas arestas que liga (1 a 2), (1 a 3), (2 a 4), (2 a 5), e assim por diante. </a:t>
            </a:r>
            <a:endParaRPr/>
          </a:p>
          <a:p>
            <a:pPr indent="-321945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 consumo médio (peso) entre cada conexão está representado por X.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e47f411fb0_0_24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61950" lvl="0" marL="457200" rtl="0" algn="l">
              <a:spcBef>
                <a:spcPts val="75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Desenvolva um programa para resolver o problema e informe o caminho de menor custo saindo de 1 (que é o ponto de partida da corrida) e chegando em 5 (que é o destino da corrida).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O programa deve indicar as rotas que poderão ser utilizadas pelo motorista e o seu respectivo peso.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Apresente na tela todos as rotas com os seus respectivos pesos.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e47f411fb0_0_29"/>
          <p:cNvSpPr txBox="1"/>
          <p:nvPr>
            <p:ph idx="1" type="body"/>
          </p:nvPr>
        </p:nvSpPr>
        <p:spPr>
          <a:xfrm>
            <a:off x="798271" y="832774"/>
            <a:ext cx="7709100" cy="319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https://replit.com/@ERINALDOSANCHES/dijkstra#main.c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6412e88ea_0_138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5194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7500"/>
              <a:buAutoNum type="arabicPeriod"/>
            </a:pPr>
            <a:r>
              <a:rPr lang="pt-BR"/>
              <a:t>Ascencio, A. F. G. </a:t>
            </a:r>
            <a:r>
              <a:rPr b="1" lang="pt-BR"/>
              <a:t>Estrutura de dados</a:t>
            </a:r>
            <a:r>
              <a:rPr lang="pt-BR"/>
              <a:t>: algoritmos, análise da complexidade e implementações em Java e C/C++. São Paulo: Pearson Prentice Hall, 2010.​</a:t>
            </a:r>
            <a:endParaRPr/>
          </a:p>
          <a:p>
            <a:pPr indent="-35194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7500"/>
              <a:buAutoNum type="arabicPeriod"/>
            </a:pPr>
            <a:r>
              <a:rPr lang="pt-BR"/>
              <a:t>Tenenbaum, A. M. </a:t>
            </a:r>
            <a:r>
              <a:rPr b="1" lang="pt-BR"/>
              <a:t>Estruturas de dados usando C</a:t>
            </a:r>
            <a:r>
              <a:rPr lang="pt-BR"/>
              <a:t>. São Paulo: MAKRON Books, 1995.​</a:t>
            </a:r>
            <a:endParaRPr/>
          </a:p>
          <a:p>
            <a:pPr indent="-351947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ct val="87500"/>
              <a:buAutoNum type="arabicPeriod"/>
            </a:pPr>
            <a:r>
              <a:rPr lang="pt-BR"/>
              <a:t>Deitel, P.; Deitel, H. </a:t>
            </a:r>
            <a:r>
              <a:rPr b="1" lang="pt-BR"/>
              <a:t>Java</a:t>
            </a:r>
            <a:r>
              <a:rPr lang="pt-BR"/>
              <a:t>: Como programar. São Paulo: Pearson Education do Brasil, 2017.​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4c7871c447_0_6"/>
          <p:cNvSpPr txBox="1"/>
          <p:nvPr>
            <p:ph idx="4294967295"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t/>
            </a:r>
            <a:endParaRPr/>
          </a:p>
        </p:txBody>
      </p:sp>
      <p:sp>
        <p:nvSpPr>
          <p:cNvPr id="175" name="Google Shape;175;g14c7871c447_0_6"/>
          <p:cNvSpPr txBox="1"/>
          <p:nvPr>
            <p:ph idx="4294967295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176" name="Google Shape;176;g14c7871c447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8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e4272a132f_0_0"/>
          <p:cNvSpPr txBox="1"/>
          <p:nvPr>
            <p:ph idx="1" type="body"/>
          </p:nvPr>
        </p:nvSpPr>
        <p:spPr>
          <a:xfrm>
            <a:off x="300560" y="3112988"/>
            <a:ext cx="53943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rPr lang="pt-BR"/>
              <a:t>Algoritmos do Caminho Mínimo</a:t>
            </a:r>
            <a:endParaRPr/>
          </a:p>
        </p:txBody>
      </p:sp>
      <p:sp>
        <p:nvSpPr>
          <p:cNvPr id="92" name="Google Shape;92;g1e4272a132f_0_0"/>
          <p:cNvSpPr/>
          <p:nvPr>
            <p:ph idx="2" type="pic"/>
          </p:nvPr>
        </p:nvSpPr>
        <p:spPr>
          <a:xfrm>
            <a:off x="300038" y="485775"/>
            <a:ext cx="5394300" cy="2362200"/>
          </a:xfrm>
          <a:prstGeom prst="rect">
            <a:avLst/>
          </a:prstGeom>
          <a:noFill/>
          <a:ln>
            <a:noFill/>
          </a:ln>
        </p:spPr>
      </p:sp>
      <p:pic>
        <p:nvPicPr>
          <p:cNvPr id="93" name="Google Shape;93;g1e4272a132f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0050" y="485775"/>
            <a:ext cx="5158480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e09c0fa493_0_4"/>
          <p:cNvSpPr txBox="1"/>
          <p:nvPr>
            <p:ph idx="1" type="body"/>
          </p:nvPr>
        </p:nvSpPr>
        <p:spPr>
          <a:xfrm>
            <a:off x="2903434" y="3642276"/>
            <a:ext cx="51873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rPr lang="pt-BR"/>
              <a:t>Tenenbaum (1995, p. 678) ​</a:t>
            </a:r>
            <a:endParaRPr/>
          </a:p>
        </p:txBody>
      </p:sp>
      <p:sp>
        <p:nvSpPr>
          <p:cNvPr id="99" name="Google Shape;99;g1e09c0fa493_0_4"/>
          <p:cNvSpPr txBox="1"/>
          <p:nvPr>
            <p:ph type="title"/>
          </p:nvPr>
        </p:nvSpPr>
        <p:spPr>
          <a:xfrm>
            <a:off x="2903433" y="759264"/>
            <a:ext cx="5187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70"/>
              <a:buNone/>
            </a:pPr>
            <a:r>
              <a:rPr lang="pt-BR" sz="3400"/>
              <a:t>Num grafo ponderado deseja-se achar o menor caminho entre dois nós.</a:t>
            </a:r>
            <a:endParaRPr sz="3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56412e88ea_0_6"/>
          <p:cNvSpPr txBox="1"/>
          <p:nvPr>
            <p:ph idx="1" type="body"/>
          </p:nvPr>
        </p:nvSpPr>
        <p:spPr>
          <a:xfrm>
            <a:off x="798271" y="832774"/>
            <a:ext cx="7709100" cy="3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pt-BR"/>
              <a:t>Introdução​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pt-BR"/>
              <a:t>Matriz de pesos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pt-BR"/>
              <a:t>Algoritmo de Dijkstra​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105" name="Google Shape;105;g256412e88ea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3388" y="2511225"/>
            <a:ext cx="3537218" cy="171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56412e88ea_0_31"/>
          <p:cNvSpPr txBox="1"/>
          <p:nvPr>
            <p:ph idx="1" type="body"/>
          </p:nvPr>
        </p:nvSpPr>
        <p:spPr>
          <a:xfrm>
            <a:off x="2903434" y="3612001"/>
            <a:ext cx="51873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Problema do caminho mínimo</a:t>
            </a:r>
            <a:endParaRPr/>
          </a:p>
        </p:txBody>
      </p:sp>
      <p:sp>
        <p:nvSpPr>
          <p:cNvPr id="111" name="Google Shape;111;g256412e88ea_0_31"/>
          <p:cNvSpPr txBox="1"/>
          <p:nvPr>
            <p:ph type="title"/>
          </p:nvPr>
        </p:nvSpPr>
        <p:spPr>
          <a:xfrm>
            <a:off x="2903433" y="759264"/>
            <a:ext cx="5187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pt-BR"/>
              <a:t>Introdução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6412e88ea_0_15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-331946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 menor caminho é definido como um caminho de 𝑠 até 𝑡, de modo que a soma dos pesos dos arcos do caminho seja​ minimizada.​</a:t>
            </a:r>
            <a:endParaRPr/>
          </a:p>
          <a:p>
            <a:pPr indent="-33194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Determinar o mais curto (com menor peso) em um dígrafo com pesos nas arestas a partir de um vértice de origem informado.​</a:t>
            </a:r>
            <a:endParaRPr/>
          </a:p>
          <a:p>
            <a:pPr indent="-33194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Os pesos das arestas devem ser maiores ou iguais a zero.​</a:t>
            </a:r>
            <a:endParaRPr/>
          </a:p>
          <a:p>
            <a:pPr indent="-33194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Se todos os pesos forem positivos, o algoritmo determinará o menor caminho de </a:t>
            </a:r>
            <a:r>
              <a:rPr lang="pt-BR"/>
              <a:t>𝑠 </a:t>
            </a:r>
            <a:r>
              <a:rPr lang="pt-BR"/>
              <a:t>até </a:t>
            </a:r>
            <a:r>
              <a:rPr lang="pt-BR"/>
              <a:t>𝑡</a:t>
            </a:r>
            <a:r>
              <a:rPr lang="pt-BR"/>
              <a:t>.​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56412e88ea_0_61"/>
          <p:cNvSpPr txBox="1"/>
          <p:nvPr>
            <p:ph idx="1" type="body"/>
          </p:nvPr>
        </p:nvSpPr>
        <p:spPr>
          <a:xfrm>
            <a:off x="2903434" y="3612001"/>
            <a:ext cx="51873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Algoritmo de caminhos mínimos</a:t>
            </a:r>
            <a:endParaRPr/>
          </a:p>
        </p:txBody>
      </p:sp>
      <p:sp>
        <p:nvSpPr>
          <p:cNvPr id="122" name="Google Shape;122;g256412e88ea_0_61"/>
          <p:cNvSpPr txBox="1"/>
          <p:nvPr>
            <p:ph type="title"/>
          </p:nvPr>
        </p:nvSpPr>
        <p:spPr>
          <a:xfrm>
            <a:off x="2903433" y="759264"/>
            <a:ext cx="5187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pt-BR"/>
              <a:t>Matriz de Pesos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56412e88ea_0_66"/>
          <p:cNvSpPr txBox="1"/>
          <p:nvPr>
            <p:ph idx="1" type="body"/>
          </p:nvPr>
        </p:nvSpPr>
        <p:spPr>
          <a:xfrm>
            <a:off x="1122362" y="960096"/>
            <a:ext cx="6853200" cy="27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5194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Uma variável armazena o maior inteiro possível​.</a:t>
            </a:r>
            <a:endParaRPr/>
          </a:p>
          <a:p>
            <a:pPr indent="-35194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b="1" lang="pt-BR">
                <a:latin typeface="Courier New"/>
                <a:ea typeface="Courier New"/>
                <a:cs typeface="Courier New"/>
                <a:sym typeface="Courier New"/>
              </a:rPr>
              <a:t>distancia[𝑖]</a:t>
            </a:r>
            <a:r>
              <a:rPr lang="pt-BR"/>
              <a:t> guarda o custo do menor caminho conhecido até o momento de 𝑠 até 𝑖.​</a:t>
            </a:r>
            <a:endParaRPr/>
          </a:p>
          <a:p>
            <a:pPr indent="-35194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Inicialmente, </a:t>
            </a:r>
            <a:r>
              <a:rPr b="1" lang="pt-BR">
                <a:latin typeface="Courier New"/>
                <a:ea typeface="Courier New"/>
                <a:cs typeface="Courier New"/>
                <a:sym typeface="Courier New"/>
              </a:rPr>
              <a:t>distancia[𝑠] = 0</a:t>
            </a:r>
            <a:r>
              <a:rPr lang="pt-BR"/>
              <a:t> e </a:t>
            </a:r>
            <a:r>
              <a:rPr b="1" lang="pt-BR">
                <a:latin typeface="Courier New"/>
                <a:ea typeface="Courier New"/>
                <a:cs typeface="Courier New"/>
                <a:sym typeface="Courier New"/>
              </a:rPr>
              <a:t>distancia[𝑖] = infinity</a:t>
            </a:r>
            <a:r>
              <a:rPr lang="pt-BR"/>
              <a:t> para todo </a:t>
            </a:r>
            <a:r>
              <a:rPr b="1" lang="pt-BR">
                <a:latin typeface="Courier New"/>
                <a:ea typeface="Courier New"/>
                <a:cs typeface="Courier New"/>
                <a:sym typeface="Courier New"/>
              </a:rPr>
              <a:t>𝑖 != 𝑠</a:t>
            </a:r>
            <a:r>
              <a:rPr lang="pt-BR"/>
              <a:t>.​</a:t>
            </a:r>
            <a:endParaRPr/>
          </a:p>
          <a:p>
            <a:pPr indent="-35194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7500"/>
              <a:buChar char="▪"/>
            </a:pPr>
            <a:r>
              <a:rPr lang="pt-BR"/>
              <a:t>Um conjunto com todos os nós cuja distância mínima a partir de </a:t>
            </a:r>
            <a:r>
              <a:rPr b="1" lang="pt-BR"/>
              <a:t>𝑠</a:t>
            </a:r>
            <a:r>
              <a:rPr lang="pt-BR"/>
              <a:t> é conhecida — ou seja, é permanente e não mudará.​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6412e88ea_0_76"/>
          <p:cNvSpPr txBox="1"/>
          <p:nvPr>
            <p:ph idx="1" type="body"/>
          </p:nvPr>
        </p:nvSpPr>
        <p:spPr>
          <a:xfrm>
            <a:off x="1122349" y="960100"/>
            <a:ext cx="7455300" cy="27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Se um nó 𝑖 for um membro do conjunto, </a:t>
            </a:r>
            <a:r>
              <a:rPr b="1" lang="pt-BR">
                <a:latin typeface="Courier New"/>
                <a:ea typeface="Courier New"/>
                <a:cs typeface="Courier New"/>
                <a:sym typeface="Courier New"/>
              </a:rPr>
              <a:t>distancia[𝑖]</a:t>
            </a:r>
            <a:r>
              <a:rPr lang="pt-BR"/>
              <a:t> será a menor distância de 𝑠 até 𝑖. ​</a:t>
            </a:r>
            <a:endParaRPr/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No início, o único membro do conjunto é 𝑠. ​</a:t>
            </a:r>
            <a:endParaRPr/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lang="pt-BR"/>
              <a:t>Assim que 𝑡 se tornar um membro do conjunto, </a:t>
            </a:r>
            <a:r>
              <a:rPr b="1" lang="pt-BR">
                <a:latin typeface="Courier New"/>
                <a:ea typeface="Courier New"/>
                <a:cs typeface="Courier New"/>
                <a:sym typeface="Courier New"/>
              </a:rPr>
              <a:t>distancia[𝑡]</a:t>
            </a:r>
            <a:r>
              <a:rPr lang="pt-BR"/>
              <a:t> será conhecida como a menor distância de 𝑠 até 𝑡, e o algoritmo terminará.​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2022-10-20T14:56:15Z</dcterms:created>
  <dc:creator>Felipe Giusti da Silva</dc:creator>
</cp:coreProperties>
</file>